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Bree Serif"/>
      <p:regular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iVq4LFc54HoR7B9vSUGnpFjLso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22D255-A4E6-483E-8598-22E00A158B33}">
  <a:tblStyle styleId="{F822D255-A4E6-483E-8598-22E00A158B3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BreeSerif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08634d83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08634d83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everestus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08634d83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08634d83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everestus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08634d83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08634d83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Haolan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08634d83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08634d83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agnes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08634d83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08634d83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HK"/>
              <a:t>Haolan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HK"/>
              <a:t>everestus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HK"/>
              <a:t>everestus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HK"/>
              <a:t>agnes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HK"/>
              <a:t>agnes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08634d832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308634d832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HK"/>
              <a:t>Haolan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08634d8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08634d8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Haolan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08634d8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08634d8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everestus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14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4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1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1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7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" name="Google Shape;33;p19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4" name="Google Shape;34;p1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21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2462950" y="2209825"/>
            <a:ext cx="44901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zh-HK" sz="6000">
                <a:latin typeface="Bree Serif"/>
                <a:ea typeface="Bree Serif"/>
                <a:cs typeface="Bree Serif"/>
                <a:sym typeface="Bree Serif"/>
              </a:rPr>
              <a:t>Research &amp; Low Power </a:t>
            </a:r>
            <a:r>
              <a:rPr lang="zh-HK" sz="6000">
                <a:latin typeface="Bree Serif"/>
                <a:ea typeface="Bree Serif"/>
                <a:cs typeface="Bree Serif"/>
                <a:sym typeface="Bree Serif"/>
              </a:rPr>
              <a:t>SRAM</a:t>
            </a:r>
            <a:endParaRPr sz="60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3044700" y="4442105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r>
              <a:rPr b="1" lang="zh-HK" sz="2400"/>
              <a:t>Everestus Ezike, Zhiqi Hao, Haolan Zhan</a:t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r>
              <a:rPr b="1" lang="zh-HK" sz="2400"/>
              <a:t>Team Name: 4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08634d832_2_14"/>
          <p:cNvSpPr txBox="1"/>
          <p:nvPr>
            <p:ph type="title"/>
          </p:nvPr>
        </p:nvSpPr>
        <p:spPr>
          <a:xfrm>
            <a:off x="862075" y="250450"/>
            <a:ext cx="77277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Layout/Implementation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4" name="Google Shape;134;g1308634d832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25" y="1525750"/>
            <a:ext cx="398145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308634d832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600" y="1649575"/>
            <a:ext cx="343852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308634d832_2_14"/>
          <p:cNvSpPr txBox="1"/>
          <p:nvPr/>
        </p:nvSpPr>
        <p:spPr>
          <a:xfrm>
            <a:off x="248225" y="1064050"/>
            <a:ext cx="41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Char char="●"/>
            </a:pPr>
            <a:r>
              <a:rPr lang="zh-HK" sz="1800">
                <a:latin typeface="Economica"/>
                <a:ea typeface="Economica"/>
                <a:cs typeface="Economica"/>
                <a:sym typeface="Economica"/>
              </a:rPr>
              <a:t>W</a:t>
            </a:r>
            <a:r>
              <a:rPr i="0" lang="zh-HK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rite </a:t>
            </a:r>
            <a:r>
              <a:rPr lang="zh-HK" sz="1800">
                <a:latin typeface="Economica"/>
                <a:ea typeface="Economica"/>
                <a:cs typeface="Economica"/>
                <a:sym typeface="Economica"/>
              </a:rPr>
              <a:t>C</a:t>
            </a:r>
            <a:r>
              <a:rPr i="0" lang="zh-HK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ircuit</a:t>
            </a:r>
            <a:endParaRPr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7" name="Google Shape;137;g1308634d832_2_14"/>
          <p:cNvSpPr txBox="1"/>
          <p:nvPr>
            <p:ph type="title"/>
          </p:nvPr>
        </p:nvSpPr>
        <p:spPr>
          <a:xfrm>
            <a:off x="5140538" y="1037338"/>
            <a:ext cx="3886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sz="1800"/>
              <a:t>Sense Amplifier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08634d832_2_8"/>
          <p:cNvSpPr txBox="1"/>
          <p:nvPr>
            <p:ph type="title"/>
          </p:nvPr>
        </p:nvSpPr>
        <p:spPr>
          <a:xfrm>
            <a:off x="708150" y="239450"/>
            <a:ext cx="77277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Final Layout/Implementation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3" name="Google Shape;143;g1308634d832_2_8"/>
          <p:cNvSpPr txBox="1"/>
          <p:nvPr/>
        </p:nvSpPr>
        <p:spPr>
          <a:xfrm>
            <a:off x="2293225" y="154087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g1308634d832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000" y="1165650"/>
            <a:ext cx="5556450" cy="37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308634d832_2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75" y="1165650"/>
            <a:ext cx="2109901" cy="37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08634d832_0_13"/>
          <p:cNvSpPr txBox="1"/>
          <p:nvPr>
            <p:ph type="title"/>
          </p:nvPr>
        </p:nvSpPr>
        <p:spPr>
          <a:xfrm>
            <a:off x="433200" y="400575"/>
            <a:ext cx="82776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Design Optimizations/Results </a:t>
            </a:r>
            <a:endParaRPr sz="53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1" name="Google Shape;151;g1308634d832_0_13"/>
          <p:cNvSpPr txBox="1"/>
          <p:nvPr/>
        </p:nvSpPr>
        <p:spPr>
          <a:xfrm>
            <a:off x="433200" y="1416025"/>
            <a:ext cx="46536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SRAM cell (with power gating transistors) power usage optimization compared to traditional 6T SRAM Cell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lphaLcPeriod"/>
            </a:pPr>
            <a:r>
              <a:rPr lang="zh-H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Power to write a 1: </a:t>
            </a:r>
            <a:r>
              <a:rPr b="1" lang="zh-H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26.08% decrease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lphaLcPeriod"/>
            </a:pPr>
            <a:r>
              <a:rPr lang="zh-H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Power to write a 0: </a:t>
            </a:r>
            <a:r>
              <a:rPr b="1" lang="zh-H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25.28% decrease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lphaLcPeriod"/>
            </a:pPr>
            <a:r>
              <a:rPr lang="zh-H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Power to Read a 1: </a:t>
            </a:r>
            <a:r>
              <a:rPr b="1" lang="zh-H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35.63% decrease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lphaLcPeriod"/>
            </a:pPr>
            <a:r>
              <a:rPr lang="zh-H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Power to Read a 0: </a:t>
            </a:r>
            <a:r>
              <a:rPr b="1" lang="zh-H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34.34% decrease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lphaLcPeriod"/>
            </a:pPr>
            <a:r>
              <a:rPr lang="zh-H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Average Leakage Power: </a:t>
            </a:r>
            <a:r>
              <a:rPr b="1" lang="zh-H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93.56% decrease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Decoder design optimization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70 -&gt; 44 transistor design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Sense Amplifier optimization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Power gating transistor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" name="Google Shape;152;g1308634d83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025" y="1296075"/>
            <a:ext cx="1936075" cy="19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308634d832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325" y="2883625"/>
            <a:ext cx="1661950" cy="1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308634d832_0_13"/>
          <p:cNvSpPr txBox="1"/>
          <p:nvPr/>
        </p:nvSpPr>
        <p:spPr>
          <a:xfrm>
            <a:off x="7259950" y="1296075"/>
            <a:ext cx="180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HK" sz="1100">
                <a:latin typeface="Open Sans"/>
                <a:ea typeface="Open Sans"/>
                <a:cs typeface="Open Sans"/>
                <a:sym typeface="Open Sans"/>
              </a:rPr>
              <a:t>&lt;- With Power Gating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g1308634d832_0_13"/>
          <p:cNvSpPr txBox="1"/>
          <p:nvPr/>
        </p:nvSpPr>
        <p:spPr>
          <a:xfrm>
            <a:off x="5524613" y="4376225"/>
            <a:ext cx="180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HK" sz="1100">
                <a:latin typeface="Open Sans"/>
                <a:ea typeface="Open Sans"/>
                <a:cs typeface="Open Sans"/>
                <a:sym typeface="Open Sans"/>
              </a:rPr>
              <a:t>Without Power Gating -&gt;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08634d832_0_17"/>
          <p:cNvSpPr txBox="1"/>
          <p:nvPr>
            <p:ph type="title"/>
          </p:nvPr>
        </p:nvSpPr>
        <p:spPr>
          <a:xfrm>
            <a:off x="490225" y="103125"/>
            <a:ext cx="77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Future Work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1" name="Google Shape;161;g1308634d832_0_17"/>
          <p:cNvSpPr txBox="1"/>
          <p:nvPr/>
        </p:nvSpPr>
        <p:spPr>
          <a:xfrm>
            <a:off x="197125" y="828900"/>
            <a:ext cx="8858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Power Gating the Write Ciruitry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Removing redundant inverter in Write Circuitry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Figure out way to remove need of </a:t>
            </a: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transmission</a:t>
            </a: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 gate in Write Circuitry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Implement a similar power gating design with a 8T base design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Make a larger SRAM array (more than 64 bits) - will need more components such as Column Decoders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g1308634d832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500" y="2410750"/>
            <a:ext cx="34956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308634d832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475" y="2306388"/>
            <a:ext cx="3771457" cy="25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08634d832_0_26"/>
          <p:cNvSpPr txBox="1"/>
          <p:nvPr>
            <p:ph type="title"/>
          </p:nvPr>
        </p:nvSpPr>
        <p:spPr>
          <a:xfrm>
            <a:off x="718950" y="0"/>
            <a:ext cx="7706100" cy="27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Have A Good H</a:t>
            </a: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oliday</a:t>
            </a: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9" name="Google Shape;169;g1308634d832_0_26"/>
          <p:cNvSpPr txBox="1"/>
          <p:nvPr/>
        </p:nvSpPr>
        <p:spPr>
          <a:xfrm>
            <a:off x="535350" y="2377375"/>
            <a:ext cx="80733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9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zh-HK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 H. E. Weste and D. M. Harris, </a:t>
            </a:r>
            <a:r>
              <a:rPr i="1" lang="zh-HK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CMOS VLSI Design: A circuits and systems perspective</a:t>
            </a:r>
            <a:r>
              <a:rPr lang="zh-HK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4th ed. Addison-Wesley, Boston: Pearson Education, Inc., 2011.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R. K. I. Kumar, V. C. Kalal, H. P. Rajani, and S. Y. Kulkarni, “Design and Verification of Low Power 64bit SRAM System using 8T SRAM:Back-End Approach,” </a:t>
            </a:r>
            <a:r>
              <a:rPr i="1" lang="zh-HK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Journal of Engineering and Innovative Technology</a:t>
            </a:r>
            <a:r>
              <a:rPr lang="zh-HK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1, no. 6, pp. 1–7, Jun. 2012.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A. Bhaskar, "Design and analysis of low power SRAM cells," 2017 Innovations in Power and Advanced Computing Technologies (i-PACT), 2017, pp. 1-5, doi: 10.1109/IPACT.2017.8244888.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9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Y. Kim, S. Patel, H. Kim, N. Yadav, and K. K. Choi, “Ultra-Low Power and High-Throughput SRAM Design to Enhance AI Computing Ability in Autonomous Vehicles,” </a:t>
            </a:r>
            <a:r>
              <a:rPr i="1" lang="zh-HK" sz="9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Electronics</a:t>
            </a:r>
            <a:r>
              <a:rPr lang="zh-HK" sz="9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10, no. 3, p. 256, Jan. 2021, doi: 10.3390/electronics10030256.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</a:t>
            </a:r>
            <a:r>
              <a:rPr lang="zh-HK" sz="9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Yagain, A. Parakh, A. Kedia and G. K. Gupta, "Design and Implementation of High Speed, Low Area Multiported Loadless 4T Memory Cell," </a:t>
            </a:r>
            <a:r>
              <a:rPr i="1" lang="zh-HK" sz="9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2011 Fourth International Conference on Emerging Trends in Engineering &amp; Technology</a:t>
            </a:r>
            <a:r>
              <a:rPr lang="zh-HK" sz="9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2011, pp. 268-273, doi: 10.1109/ICETET.2011.23.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idx="4294967295" type="title"/>
          </p:nvPr>
        </p:nvSpPr>
        <p:spPr>
          <a:xfrm>
            <a:off x="535775" y="712150"/>
            <a:ext cx="7508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HK" sz="2800">
                <a:solidFill>
                  <a:srgbClr val="202729"/>
                </a:solidFill>
                <a:latin typeface="Bree Serif"/>
                <a:ea typeface="Bree Serif"/>
                <a:cs typeface="Bree Serif"/>
                <a:sym typeface="Bree Serif"/>
              </a:rPr>
              <a:t>Project Description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9" name="Google Shape;69;p2"/>
          <p:cNvSpPr txBox="1"/>
          <p:nvPr>
            <p:ph idx="4294967295" type="title"/>
          </p:nvPr>
        </p:nvSpPr>
        <p:spPr>
          <a:xfrm>
            <a:off x="535775" y="1480150"/>
            <a:ext cx="83259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00000"/>
              <a:buNone/>
            </a:pPr>
            <a:r>
              <a:t/>
            </a:r>
            <a:endParaRPr sz="1400"/>
          </a:p>
          <a:p>
            <a:pPr indent="-314325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zh-HK" sz="1500"/>
              <a:t>Minimizing power (dynamic and leakage) is essential for many SRAM applications, including AI, smart vehicles, and IOT</a:t>
            </a:r>
            <a:endParaRPr sz="150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HK" sz="1500"/>
              <a:t>Our project involves researching and implementing a lower power 8x8 SRAM array</a:t>
            </a:r>
            <a:endParaRPr sz="150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HK" sz="1500"/>
              <a:t>Additionally, a row decoder and necessary column circuitry will be incorporated to successfully perform byte sized read/write operations</a:t>
            </a:r>
            <a:endParaRPr sz="150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HK" sz="1500"/>
              <a:t>Schematics and layouts of each component in our SRAM design created in Cadence Virtuoso will be tested through simulation</a:t>
            </a:r>
            <a:endParaRPr sz="150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HK" sz="1500"/>
              <a:t>The column circuitry consists of a pre-charge, write circuitry, and sense amplifier unit</a:t>
            </a:r>
            <a:endParaRPr sz="150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HK" sz="1500"/>
              <a:t>Since the 8x8 SRAM array allows for 8 possible memory locations, each with 1 byte of memory, a 3-bit address provided by the row decoder as input to access particular memory cells is required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000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ct val="247058"/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type="title"/>
          </p:nvPr>
        </p:nvSpPr>
        <p:spPr>
          <a:xfrm>
            <a:off x="1566525" y="-236225"/>
            <a:ext cx="63828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4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Block Level Overview</a:t>
            </a:r>
            <a:endParaRPr b="0" sz="2400">
              <a:solidFill>
                <a:schemeClr val="dk2"/>
              </a:solidFill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5700525" y="2040050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477450" y="168557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3950" y="1549250"/>
            <a:ext cx="4939382" cy="23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 b="4042" l="0" r="0" t="5525"/>
          <a:stretch/>
        </p:blipFill>
        <p:spPr>
          <a:xfrm>
            <a:off x="557700" y="745100"/>
            <a:ext cx="2887800" cy="41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/>
        </p:nvSpPr>
        <p:spPr>
          <a:xfrm>
            <a:off x="687250" y="708950"/>
            <a:ext cx="764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zh-HK" sz="48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Tasks by person </a:t>
            </a:r>
            <a:endParaRPr b="0" i="0" sz="4800" u="none" cap="none" strike="noStrike">
              <a:solidFill>
                <a:srgbClr val="00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687250" y="188812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85" name="Google Shape;85;p4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{F822D255-A4E6-483E-8598-22E00A158B33}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HK" sz="1800" u="none" cap="none" strike="noStrike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Everestus Ezike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HK" sz="18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Schematic and layout of Write Circuit, Precharge, 8x8 SRAM array, Sense Amplifier</a:t>
                      </a:r>
                      <a:endParaRPr sz="180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HK" sz="1800" u="none" cap="none" strike="noStrike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Zhiqi Hao</a:t>
                      </a:r>
                      <a:endParaRPr sz="1800" u="none" cap="none" strike="noStrike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HK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Schematic and layout of</a:t>
                      </a:r>
                      <a:r>
                        <a:rPr lang="zh-HK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SRAM cell and Write Circuit</a:t>
                      </a:r>
                      <a:r>
                        <a:rPr lang="zh-HK" sz="1400" u="none" cap="none" strike="noStrike"/>
                        <a:t>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HK" sz="1800" u="none" cap="none" strike="noStrike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Haolan Zhan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HK" sz="18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Schematic and layout the</a:t>
                      </a:r>
                      <a:r>
                        <a:rPr lang="zh-HK" sz="18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Decoder and SRAM Simulations  </a:t>
                      </a:r>
                      <a:endParaRPr sz="1800">
                        <a:solidFill>
                          <a:schemeClr val="dk1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577075" y="225875"/>
            <a:ext cx="81402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S</a:t>
            </a: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ingle C</a:t>
            </a: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ells of System Architecture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607650" y="1388975"/>
            <a:ext cx="41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Char char="●"/>
            </a:pPr>
            <a:r>
              <a:rPr lang="zh-HK" sz="1800">
                <a:latin typeface="Economica"/>
                <a:ea typeface="Economica"/>
                <a:cs typeface="Economica"/>
                <a:sym typeface="Economica"/>
              </a:rPr>
              <a:t>W</a:t>
            </a:r>
            <a:r>
              <a:rPr i="0" lang="zh-HK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rite </a:t>
            </a:r>
            <a:r>
              <a:rPr lang="zh-HK" sz="1800">
                <a:latin typeface="Economica"/>
                <a:ea typeface="Economica"/>
                <a:cs typeface="Economica"/>
                <a:sym typeface="Economica"/>
              </a:rPr>
              <a:t>C</a:t>
            </a:r>
            <a:r>
              <a:rPr i="0" lang="zh-HK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ircuit</a:t>
            </a:r>
            <a:endParaRPr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2" name="Google Shape;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250" y="1905400"/>
            <a:ext cx="34956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"/>
          <p:cNvSpPr txBox="1"/>
          <p:nvPr/>
        </p:nvSpPr>
        <p:spPr>
          <a:xfrm>
            <a:off x="5374975" y="1388975"/>
            <a:ext cx="41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zh-HK" sz="1800">
                <a:latin typeface="Economica"/>
                <a:ea typeface="Economica"/>
                <a:cs typeface="Economica"/>
                <a:sym typeface="Economica"/>
              </a:rPr>
              <a:t>PreCharge 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4" name="Google Shape;94;p5"/>
          <p:cNvSpPr txBox="1"/>
          <p:nvPr/>
        </p:nvSpPr>
        <p:spPr>
          <a:xfrm>
            <a:off x="5657125" y="2076200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2600" y="1929213"/>
            <a:ext cx="32004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475775" y="743450"/>
            <a:ext cx="3886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sz="1800"/>
              <a:t>S</a:t>
            </a:r>
            <a:r>
              <a:rPr lang="zh-HK" sz="1800"/>
              <a:t>ense Amplifier</a:t>
            </a:r>
            <a:endParaRPr sz="1800"/>
          </a:p>
        </p:txBody>
      </p:sp>
      <p:sp>
        <p:nvSpPr>
          <p:cNvPr id="101" name="Google Shape;101;p6"/>
          <p:cNvSpPr txBox="1"/>
          <p:nvPr/>
        </p:nvSpPr>
        <p:spPr>
          <a:xfrm>
            <a:off x="4622650" y="524100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775" y="1736625"/>
            <a:ext cx="339957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"/>
          <p:cNvSpPr txBox="1"/>
          <p:nvPr/>
        </p:nvSpPr>
        <p:spPr>
          <a:xfrm>
            <a:off x="4890300" y="800900"/>
            <a:ext cx="41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Char char="●"/>
            </a:pPr>
            <a:r>
              <a:rPr lang="zh-HK" sz="1800">
                <a:latin typeface="Economica"/>
                <a:ea typeface="Economica"/>
                <a:cs typeface="Economica"/>
                <a:sym typeface="Economica"/>
              </a:rPr>
              <a:t>6T</a:t>
            </a:r>
            <a:r>
              <a:rPr i="0" lang="zh-HK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zh-HK" sz="1800">
                <a:latin typeface="Economica"/>
                <a:ea typeface="Economica"/>
                <a:cs typeface="Economica"/>
                <a:sym typeface="Economica"/>
              </a:rPr>
              <a:t>MTCMOS SRAM Cell</a:t>
            </a:r>
            <a:endParaRPr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662" y="1660763"/>
            <a:ext cx="3808538" cy="26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08634d832_2_32"/>
          <p:cNvSpPr txBox="1"/>
          <p:nvPr>
            <p:ph type="title"/>
          </p:nvPr>
        </p:nvSpPr>
        <p:spPr>
          <a:xfrm>
            <a:off x="475775" y="743450"/>
            <a:ext cx="3886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sz="1800"/>
              <a:t>Row Decoder</a:t>
            </a:r>
            <a:endParaRPr sz="1800"/>
          </a:p>
        </p:txBody>
      </p:sp>
      <p:sp>
        <p:nvSpPr>
          <p:cNvPr id="110" name="Google Shape;110;g1308634d832_2_32"/>
          <p:cNvSpPr txBox="1"/>
          <p:nvPr/>
        </p:nvSpPr>
        <p:spPr>
          <a:xfrm>
            <a:off x="4622650" y="524100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" name="Google Shape;111;g1308634d832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900" y="211038"/>
            <a:ext cx="4974375" cy="47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08634d832_0_2"/>
          <p:cNvSpPr txBox="1"/>
          <p:nvPr>
            <p:ph type="title"/>
          </p:nvPr>
        </p:nvSpPr>
        <p:spPr>
          <a:xfrm>
            <a:off x="5011200" y="292050"/>
            <a:ext cx="4132800" cy="9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S</a:t>
            </a: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imulation</a:t>
            </a: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17" name="Google Shape;117;g1308634d83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15100" cy="252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308634d832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0"/>
            <a:ext cx="4915100" cy="25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308634d832_0_2"/>
          <p:cNvSpPr txBox="1"/>
          <p:nvPr/>
        </p:nvSpPr>
        <p:spPr>
          <a:xfrm>
            <a:off x="5011200" y="1281150"/>
            <a:ext cx="4051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Inputs: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Clk, Read_en, Write_en, Address[0:3], Data_in[0:7]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Outputs: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Data_out[0:7]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Simulation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Write 10101010 into address 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Read from address 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Write 01010101 into address 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Read from address 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Write 10101010 into address 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Read from address 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More tests will be done in the demonstration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08634d832_0_8"/>
          <p:cNvSpPr txBox="1"/>
          <p:nvPr>
            <p:ph type="title"/>
          </p:nvPr>
        </p:nvSpPr>
        <p:spPr>
          <a:xfrm>
            <a:off x="589400" y="165100"/>
            <a:ext cx="77277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Layout</a:t>
            </a:r>
            <a:r>
              <a:rPr lang="zh-HK">
                <a:latin typeface="Bree Serif"/>
                <a:ea typeface="Bree Serif"/>
                <a:cs typeface="Bree Serif"/>
                <a:sym typeface="Bree Serif"/>
              </a:rPr>
              <a:t>/Implementation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25" name="Google Shape;125;g1308634d832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0" y="1339875"/>
            <a:ext cx="3142043" cy="36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308634d832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918" y="1773675"/>
            <a:ext cx="436245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308634d832_0_8"/>
          <p:cNvSpPr txBox="1"/>
          <p:nvPr/>
        </p:nvSpPr>
        <p:spPr>
          <a:xfrm>
            <a:off x="490250" y="952000"/>
            <a:ext cx="41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conomica"/>
              <a:buChar char="●"/>
            </a:pPr>
            <a:r>
              <a:rPr lang="zh-HK" sz="1800">
                <a:latin typeface="Economica"/>
                <a:ea typeface="Economica"/>
                <a:cs typeface="Economica"/>
                <a:sym typeface="Economica"/>
              </a:rPr>
              <a:t>6T</a:t>
            </a:r>
            <a:r>
              <a:rPr i="0" lang="zh-HK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zh-HK" sz="1800">
                <a:latin typeface="Economica"/>
                <a:ea typeface="Economica"/>
                <a:cs typeface="Economica"/>
                <a:sym typeface="Economica"/>
              </a:rPr>
              <a:t>MTCMOS SRAM Cell</a:t>
            </a:r>
            <a:endParaRPr i="0" sz="1800" u="none" cap="none" strike="noStrik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8" name="Google Shape;128;g1308634d832_0_8"/>
          <p:cNvSpPr txBox="1"/>
          <p:nvPr/>
        </p:nvSpPr>
        <p:spPr>
          <a:xfrm>
            <a:off x="4711375" y="952000"/>
            <a:ext cx="41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zh-HK" sz="1800">
                <a:latin typeface="Economica"/>
                <a:ea typeface="Economica"/>
                <a:cs typeface="Economica"/>
                <a:sym typeface="Economica"/>
              </a:rPr>
              <a:t>PreCharge 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